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F059F-45F0-469B-98F5-5DB99D35A6DD}" type="datetimeFigureOut">
              <a:rPr lang="fr-CH" smtClean="0"/>
              <a:t>26.02.2020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06B4B-CFD3-4732-A9AF-DF191B9AB44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74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A470F-4000-498E-AEE1-D87F8A9C07A6}" type="datetime1">
              <a:rPr lang="fr-CH" smtClean="0"/>
              <a:t>26.02.2020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633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CE1-E03F-424C-9FCE-32D5126E5687}" type="datetime1">
              <a:rPr lang="fr-CH" smtClean="0"/>
              <a:t>26.02.2020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51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655E-32A6-4BE7-8ED0-3D85D5A552DA}" type="datetime1">
              <a:rPr lang="fr-CH" smtClean="0"/>
              <a:t>26.02.2020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272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637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74CF7-FF57-4B29-8EC7-8EAC26434BEF}" type="datetime1">
              <a:rPr lang="fr-CH" smtClean="0"/>
              <a:t>26.02.2020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293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3881-43E8-43F6-9555-D61D4118D95C}" type="datetime1">
              <a:rPr lang="fr-CH" smtClean="0"/>
              <a:t>26.02.2020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012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D7F5-D5FB-47B3-AFA1-085F3974561C}" type="datetime1">
              <a:rPr lang="fr-CH" smtClean="0"/>
              <a:t>26.02.2020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75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E0672-7CF3-4DF9-A4A9-8ACC48FC011D}" type="datetime1">
              <a:rPr lang="fr-CH" smtClean="0"/>
              <a:t>26.02.2020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038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4BE0-905B-4AC2-8696-C0C74AF7B683}" type="datetime1">
              <a:rPr lang="fr-CH" smtClean="0"/>
              <a:t>26.02.2020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241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25E6-7395-4FDE-82A4-D9034C996BAD}" type="datetime1">
              <a:rPr lang="fr-CH" smtClean="0"/>
              <a:t>26.02.2020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702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9CD1-AC87-4003-8A26-E8407FD13416}" type="datetime1">
              <a:rPr lang="fr-CH" smtClean="0"/>
              <a:t>26.02.2020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2710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5968-8A54-4BD9-B43C-97784CC7E2D2}" type="datetime1">
              <a:rPr lang="fr-CH" smtClean="0"/>
              <a:t>26.02.2020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105FB-B57C-4F24-AF5D-6DAE835BA4CD}" type="slidenum">
              <a:rPr lang="fr-CH" smtClean="0"/>
              <a:t>‹N°›</a:t>
            </a:fld>
            <a:endParaRPr lang="fr-CH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205663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3530823"/>
          </a:xfrm>
        </p:spPr>
        <p:txBody>
          <a:bodyPr>
            <a:normAutofit/>
          </a:bodyPr>
          <a:lstStyle/>
          <a:p>
            <a:r>
              <a:rPr lang="fr-CH" sz="3600" b="1" dirty="0"/>
              <a:t>Séance d’information / 27 février 2020</a:t>
            </a:r>
            <a:br>
              <a:rPr lang="fr-CH" sz="3600" b="1" dirty="0"/>
            </a:br>
            <a:br>
              <a:rPr lang="fr-CH" sz="3600" b="1" dirty="0"/>
            </a:br>
            <a:r>
              <a:rPr lang="fr-CH" sz="3600" b="1" dirty="0"/>
              <a:t>Conseil communal de </a:t>
            </a:r>
            <a:r>
              <a:rPr lang="fr-CH" sz="3600" b="1" dirty="0" err="1"/>
              <a:t>Vully</a:t>
            </a:r>
            <a:r>
              <a:rPr lang="fr-CH" sz="3600" b="1" dirty="0"/>
              <a:t>-les-Lacs</a:t>
            </a:r>
            <a:br>
              <a:rPr lang="fr-CH" sz="3600" b="1" dirty="0"/>
            </a:br>
            <a:br>
              <a:rPr lang="fr-CH" sz="3600" b="1" dirty="0"/>
            </a:br>
            <a:r>
              <a:rPr lang="fr-CH" sz="3600" b="1" dirty="0"/>
              <a:t>Election au système proportionnel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/>
          </a:p>
          <a:p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5C11-9ABC-4E51-A9E0-7A91BA4C600F}" type="datetime1">
              <a:rPr lang="fr-CH" smtClean="0"/>
              <a:t>26.02.2020</a:t>
            </a:fld>
            <a:endParaRPr lang="fr-CH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60648"/>
            <a:ext cx="2935951" cy="233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1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H" sz="4400" dirty="0"/>
              <a:t>Pourquoi changer ?</a:t>
            </a:r>
          </a:p>
          <a:p>
            <a:pPr marL="0" indent="0" algn="ctr">
              <a:buNone/>
            </a:pPr>
            <a:endParaRPr lang="fr-CH" dirty="0"/>
          </a:p>
          <a:p>
            <a:r>
              <a:rPr lang="fr-CH" dirty="0"/>
              <a:t>Modification art 144 al3 </a:t>
            </a:r>
            <a:r>
              <a:rPr lang="fr-CH" dirty="0" err="1"/>
              <a:t>Cst</a:t>
            </a:r>
            <a:r>
              <a:rPr lang="fr-CH" dirty="0"/>
              <a:t> VD depuis 2011</a:t>
            </a:r>
            <a:br>
              <a:rPr lang="fr-CH" dirty="0"/>
            </a:br>
            <a:r>
              <a:rPr lang="fr-CH" sz="1800" i="1" dirty="0"/>
              <a:t>«dans les communes de moins de 3'000 habitants, le règlement communal peut prévoir le scrutin majoritaire»</a:t>
            </a:r>
          </a:p>
          <a:p>
            <a:r>
              <a:rPr lang="fr-CH" dirty="0"/>
              <a:t>Date de référence: population au 31.12.2019</a:t>
            </a:r>
          </a:p>
          <a:p>
            <a:r>
              <a:rPr lang="fr-CH" dirty="0"/>
              <a:t>Si modification nombre de membres du conseil: à faire avant 30.06.2020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2560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H" sz="4400" dirty="0"/>
              <a:t>Election au système proportionnel:</a:t>
            </a:r>
          </a:p>
          <a:p>
            <a:pPr marL="0" indent="0" algn="ctr">
              <a:buNone/>
            </a:pPr>
            <a:endParaRPr lang="fr-CH" dirty="0"/>
          </a:p>
          <a:p>
            <a:pPr marL="0" indent="0">
              <a:buNone/>
            </a:pPr>
            <a:endParaRPr lang="fr-CH" sz="4400" dirty="0"/>
          </a:p>
          <a:p>
            <a:pPr marL="0" indent="0">
              <a:buNone/>
            </a:pPr>
            <a:r>
              <a:rPr lang="fr-CH" sz="4400" dirty="0"/>
              <a:t>Qu’est-ce qui change ?</a:t>
            </a:r>
          </a:p>
          <a:p>
            <a:pPr marL="0" indent="0" algn="ctr">
              <a:buNone/>
            </a:pP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12976"/>
            <a:ext cx="1856602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2400" dirty="0"/>
              <a:t>Système proportionnel permet d’assurer une représentativité des idéaux politiques, même lorsqu’ils sont minorisés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/>
              <a:t>Election se déroule sur un seul tour de scrutin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/>
              <a:t>Candidats à l’élection figurent sur une liste (parti politique, entente, association, groupement, </a:t>
            </a:r>
            <a:r>
              <a:rPr lang="fr-CH" sz="2400" dirty="0" err="1"/>
              <a:t>etc</a:t>
            </a:r>
            <a:r>
              <a:rPr lang="fr-CH" sz="2400" dirty="0"/>
              <a:t>)</a:t>
            </a:r>
          </a:p>
          <a:p>
            <a:endParaRPr lang="fr-CH" sz="2400" dirty="0"/>
          </a:p>
          <a:p>
            <a:r>
              <a:rPr lang="fr-CH" sz="2400" dirty="0"/>
              <a:t>Elections du Grand Conseil / Conseil national se font au système proportionnel</a:t>
            </a:r>
          </a:p>
          <a:p>
            <a:endParaRPr lang="fr-CH" sz="2400" dirty="0"/>
          </a:p>
          <a:p>
            <a:endParaRPr lang="fr-CH" sz="2400" dirty="0"/>
          </a:p>
          <a:p>
            <a:pPr marL="0" indent="0">
              <a:buNone/>
            </a:pPr>
            <a:endParaRPr lang="fr-CH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2303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CH" sz="4400" dirty="0">
                <a:solidFill>
                  <a:prstClr val="black"/>
                </a:solidFill>
              </a:rPr>
              <a:t>Comment ça marche#1:</a:t>
            </a:r>
          </a:p>
          <a:p>
            <a:pPr lvl="0"/>
            <a:endParaRPr lang="fr-CH" sz="2200" dirty="0">
              <a:solidFill>
                <a:prstClr val="black"/>
              </a:solidFill>
            </a:endParaRPr>
          </a:p>
          <a:p>
            <a:pPr lvl="0"/>
            <a:r>
              <a:rPr lang="fr-CH" sz="2200" dirty="0">
                <a:solidFill>
                  <a:prstClr val="black"/>
                </a:solidFill>
              </a:rPr>
              <a:t>Seuls les candidats figurant sur une liste sont éligibles</a:t>
            </a:r>
          </a:p>
          <a:p>
            <a:pPr marL="0" lvl="0" indent="0">
              <a:buNone/>
            </a:pPr>
            <a:endParaRPr lang="fr-CH" sz="2200" dirty="0">
              <a:solidFill>
                <a:prstClr val="black"/>
              </a:solidFill>
            </a:endParaRPr>
          </a:p>
          <a:p>
            <a:pPr lvl="0"/>
            <a:r>
              <a:rPr lang="fr-CH" sz="2200" dirty="0">
                <a:solidFill>
                  <a:prstClr val="black"/>
                </a:solidFill>
              </a:rPr>
              <a:t>1 vote = 1 suffrage liste + 1 suffrage nominatif </a:t>
            </a:r>
          </a:p>
          <a:p>
            <a:pPr marL="0" lvl="0" indent="0">
              <a:buNone/>
            </a:pPr>
            <a:endParaRPr lang="fr-CH" sz="2200" dirty="0">
              <a:solidFill>
                <a:prstClr val="black"/>
              </a:solidFill>
            </a:endParaRPr>
          </a:p>
          <a:p>
            <a:pPr lvl="0"/>
            <a:r>
              <a:rPr lang="fr-CH" sz="2200" dirty="0">
                <a:solidFill>
                  <a:prstClr val="black"/>
                </a:solidFill>
              </a:rPr>
              <a:t>Chaque électeur dispose d’autant de voix que de sièges à pourvoir (si conseil de 50 membres: 50 voix à disposition)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573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H" sz="4400" dirty="0"/>
              <a:t>Comment ça marche#2:</a:t>
            </a:r>
          </a:p>
          <a:p>
            <a:pPr lvl="0"/>
            <a:endParaRPr lang="fr-CH" sz="2200" dirty="0">
              <a:solidFill>
                <a:prstClr val="black"/>
              </a:solidFill>
            </a:endParaRPr>
          </a:p>
          <a:p>
            <a:pPr lvl="0"/>
            <a:r>
              <a:rPr lang="fr-CH" sz="2200" dirty="0">
                <a:solidFill>
                  <a:prstClr val="black"/>
                </a:solidFill>
              </a:rPr>
              <a:t>Possibilité de cumuler (= doubler) le nom d’un candidat</a:t>
            </a:r>
          </a:p>
          <a:p>
            <a:pPr lvl="0"/>
            <a:endParaRPr lang="fr-CH" sz="2200" dirty="0">
              <a:solidFill>
                <a:prstClr val="black"/>
              </a:solidFill>
            </a:endParaRPr>
          </a:p>
          <a:p>
            <a:r>
              <a:rPr lang="fr-CH" sz="2200" dirty="0">
                <a:solidFill>
                  <a:prstClr val="black"/>
                </a:solidFill>
              </a:rPr>
              <a:t>Calcul des résultats en 2 phases: </a:t>
            </a:r>
            <a:br>
              <a:rPr lang="fr-CH" sz="2200" dirty="0">
                <a:solidFill>
                  <a:prstClr val="black"/>
                </a:solidFill>
              </a:rPr>
            </a:br>
            <a:br>
              <a:rPr lang="fr-CH" sz="2200" dirty="0">
                <a:solidFill>
                  <a:prstClr val="black"/>
                </a:solidFill>
              </a:rPr>
            </a:br>
            <a:r>
              <a:rPr lang="fr-CH" sz="2200" dirty="0">
                <a:solidFill>
                  <a:prstClr val="black"/>
                </a:solidFill>
              </a:rPr>
              <a:t>1)  attribution des sièges à chaque liste proportionnellement aux suffrages obtenus</a:t>
            </a:r>
            <a:br>
              <a:rPr lang="fr-CH" sz="2200" dirty="0">
                <a:solidFill>
                  <a:prstClr val="black"/>
                </a:solidFill>
              </a:rPr>
            </a:br>
            <a:br>
              <a:rPr lang="fr-CH" sz="2200" dirty="0">
                <a:solidFill>
                  <a:prstClr val="black"/>
                </a:solidFill>
              </a:rPr>
            </a:br>
            <a:r>
              <a:rPr lang="fr-CH" sz="2200" dirty="0">
                <a:solidFill>
                  <a:prstClr val="black"/>
                </a:solidFill>
              </a:rPr>
              <a:t>2) sièges obtenus par chaque liste sont attribués aux candidats ayant obtenu le plus de voix (=candidats élus)</a:t>
            </a:r>
          </a:p>
          <a:p>
            <a:pPr marL="0" indent="0">
              <a:buNone/>
            </a:pPr>
            <a:endParaRPr lang="fr-CH" sz="22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fr-CH" sz="2200" dirty="0">
              <a:solidFill>
                <a:prstClr val="black"/>
              </a:solidFill>
            </a:endParaRPr>
          </a:p>
          <a:p>
            <a:pPr lvl="0"/>
            <a:endParaRPr lang="fr-CH" sz="2200" dirty="0">
              <a:solidFill>
                <a:prstClr val="black"/>
              </a:solidFill>
            </a:endParaRPr>
          </a:p>
          <a:p>
            <a:pPr lvl="0"/>
            <a:endParaRPr lang="fr-CH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fr-CH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8958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fr-CH" dirty="0"/>
              <a:t>Comment ça marche#3:</a:t>
            </a:r>
          </a:p>
          <a:p>
            <a:endParaRPr lang="fr-CH" dirty="0"/>
          </a:p>
          <a:p>
            <a:pPr lvl="0"/>
            <a:r>
              <a:rPr lang="fr-CH" sz="2200" dirty="0">
                <a:solidFill>
                  <a:prstClr val="black"/>
                </a:solidFill>
              </a:rPr>
              <a:t>Candidats non-élus d’une liste sont désignés comme «viennent-ensuite» et appelés à remplacer les démissionnaires durant la législature</a:t>
            </a:r>
          </a:p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09" y="4179147"/>
            <a:ext cx="1947365" cy="209789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179147"/>
            <a:ext cx="2064849" cy="209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1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H" dirty="0"/>
              <a:t>Vos prochaines échéances:</a:t>
            </a:r>
          </a:p>
          <a:p>
            <a:pPr marL="0" indent="0" algn="ctr">
              <a:buNone/>
            </a:pPr>
            <a:endParaRPr lang="fr-CH" dirty="0"/>
          </a:p>
          <a:p>
            <a:pPr marL="0" indent="0" algn="ctr">
              <a:buNone/>
            </a:pPr>
            <a:r>
              <a:rPr lang="fr-CH" sz="2400" dirty="0"/>
              <a:t>Fixation </a:t>
            </a:r>
            <a:r>
              <a:rPr lang="fr-CH" sz="2200" dirty="0"/>
              <a:t>nombre</a:t>
            </a:r>
            <a:r>
              <a:rPr lang="fr-CH" sz="2400" dirty="0"/>
              <a:t> membres du conseil: 30.06.2020*</a:t>
            </a:r>
            <a:br>
              <a:rPr lang="fr-CH" sz="2400" dirty="0"/>
            </a:br>
            <a:r>
              <a:rPr lang="fr-CH" sz="1800" dirty="0"/>
              <a:t>(* doit être validé par le conseil à cette date)</a:t>
            </a:r>
          </a:p>
          <a:p>
            <a:pPr marL="0" indent="0" algn="ctr">
              <a:buNone/>
            </a:pPr>
            <a:endParaRPr lang="fr-CH" sz="2400" dirty="0"/>
          </a:p>
          <a:p>
            <a:pPr marL="0" lvl="0" indent="0" algn="ctr">
              <a:buNone/>
            </a:pPr>
            <a:r>
              <a:rPr lang="fr-CH" sz="2400" dirty="0">
                <a:solidFill>
                  <a:prstClr val="black"/>
                </a:solidFill>
              </a:rPr>
              <a:t>Dépôt des listes: 11.01.2021**</a:t>
            </a:r>
          </a:p>
          <a:p>
            <a:pPr marL="0" lvl="0" indent="0" algn="ctr">
              <a:buNone/>
            </a:pPr>
            <a:r>
              <a:rPr lang="fr-CH" sz="1800" dirty="0">
                <a:solidFill>
                  <a:prstClr val="black"/>
                </a:solidFill>
              </a:rPr>
              <a:t>(**doit être confirmé dans l’arrêté de convocation du Conseil d’Etat)</a:t>
            </a:r>
          </a:p>
          <a:p>
            <a:pPr marL="0" indent="0" algn="ctr">
              <a:buNone/>
            </a:pPr>
            <a:endParaRPr lang="fr-CH" sz="2400" dirty="0"/>
          </a:p>
          <a:p>
            <a:pPr marL="0" indent="0" algn="ctr">
              <a:buNone/>
            </a:pPr>
            <a:r>
              <a:rPr lang="fr-CH" sz="2400" dirty="0"/>
              <a:t>Election conseil communal RP: 07.03.2021</a:t>
            </a:r>
          </a:p>
          <a:p>
            <a:pPr marL="0" indent="0" algn="ctr">
              <a:buNone/>
            </a:pPr>
            <a:endParaRPr lang="fr-CH" sz="24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A81E-FA8A-44CD-904A-632BFBC9D07B}" type="datetime1">
              <a:rPr lang="fr-CH" smtClean="0"/>
              <a:t>26.02.2020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72694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320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Séance d’information / 27 février 2020  Conseil communal de Vully-les-Lacs  Election au système proportionnel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Etat de Vaud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d’information / 27 février 2020 Conseil communal de Vully-les-Lacs Election au système proportionnel</dc:title>
  <dc:creator>PICCARD Olivier</dc:creator>
  <cp:lastModifiedBy>Nicole Arzrouni</cp:lastModifiedBy>
  <cp:revision>31</cp:revision>
  <cp:lastPrinted>2020-02-19T15:34:03Z</cp:lastPrinted>
  <dcterms:created xsi:type="dcterms:W3CDTF">2020-02-19T12:49:42Z</dcterms:created>
  <dcterms:modified xsi:type="dcterms:W3CDTF">2020-02-26T15:04:51Z</dcterms:modified>
</cp:coreProperties>
</file>